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Default Extension="sldx" ContentType="application/vnd.openxmlformats-officedocument.presentationml.slide"/>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17"/>
  </p:handoutMasterIdLst>
  <p:sldIdLst>
    <p:sldId id="256" r:id="rId2"/>
    <p:sldId id="277" r:id="rId3"/>
    <p:sldId id="261" r:id="rId4"/>
    <p:sldId id="266" r:id="rId5"/>
    <p:sldId id="260" r:id="rId6"/>
    <p:sldId id="265" r:id="rId7"/>
    <p:sldId id="258" r:id="rId8"/>
    <p:sldId id="259" r:id="rId9"/>
    <p:sldId id="263" r:id="rId10"/>
    <p:sldId id="278" r:id="rId11"/>
    <p:sldId id="267" r:id="rId12"/>
    <p:sldId id="269" r:id="rId13"/>
    <p:sldId id="268" r:id="rId14"/>
    <p:sldId id="272" r:id="rId15"/>
    <p:sldId id="279" r:id="rId16"/>
  </p:sldIdLst>
  <p:sldSz cx="9144000" cy="6858000" type="screen4x3"/>
  <p:notesSz cx="7004050" cy="92900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901" autoAdjust="0"/>
    <p:restoredTop sz="94660"/>
  </p:normalViewPr>
  <p:slideViewPr>
    <p:cSldViewPr>
      <p:cViewPr>
        <p:scale>
          <a:sx n="66" d="100"/>
          <a:sy n="66" d="100"/>
        </p:scale>
        <p:origin x="-2514" y="-570"/>
      </p:cViewPr>
      <p:guideLst>
        <p:guide orient="horz" pos="2160"/>
        <p:guide pos="2880"/>
      </p:guideLst>
    </p:cSldViewPr>
  </p:slideViewPr>
  <p:notesTextViewPr>
    <p:cViewPr>
      <p:scale>
        <a:sx n="1" d="1"/>
        <a:sy n="1" d="1"/>
      </p:scale>
      <p:origin x="0" y="0"/>
    </p:cViewPr>
  </p:notesTextViewPr>
  <p:sorterViewPr>
    <p:cViewPr>
      <p:scale>
        <a:sx n="75" d="100"/>
        <a:sy n="75"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5088" cy="464503"/>
          </a:xfrm>
          <a:prstGeom prst="rect">
            <a:avLst/>
          </a:prstGeom>
        </p:spPr>
        <p:txBody>
          <a:bodyPr vert="horz" lIns="93104" tIns="46552" rIns="93104" bIns="46552" rtlCol="0"/>
          <a:lstStyle>
            <a:lvl1pPr algn="l">
              <a:defRPr sz="1200"/>
            </a:lvl1pPr>
          </a:lstStyle>
          <a:p>
            <a:endParaRPr lang="en-US"/>
          </a:p>
        </p:txBody>
      </p:sp>
      <p:sp>
        <p:nvSpPr>
          <p:cNvPr id="3" name="Date Placeholder 2"/>
          <p:cNvSpPr>
            <a:spLocks noGrp="1"/>
          </p:cNvSpPr>
          <p:nvPr>
            <p:ph type="dt" sz="quarter" idx="1"/>
          </p:nvPr>
        </p:nvSpPr>
        <p:spPr>
          <a:xfrm>
            <a:off x="3967341" y="0"/>
            <a:ext cx="3035088" cy="464503"/>
          </a:xfrm>
          <a:prstGeom prst="rect">
            <a:avLst/>
          </a:prstGeom>
        </p:spPr>
        <p:txBody>
          <a:bodyPr vert="horz" lIns="93104" tIns="46552" rIns="93104" bIns="46552" rtlCol="0"/>
          <a:lstStyle>
            <a:lvl1pPr algn="r">
              <a:defRPr sz="1200"/>
            </a:lvl1pPr>
          </a:lstStyle>
          <a:p>
            <a:fld id="{F01A537E-118A-4692-9FE6-D4AFFB64DEF1}" type="datetimeFigureOut">
              <a:rPr lang="en-US" smtClean="0"/>
              <a:pPr/>
              <a:t>11/9/2015</a:t>
            </a:fld>
            <a:endParaRPr lang="en-US"/>
          </a:p>
        </p:txBody>
      </p:sp>
      <p:sp>
        <p:nvSpPr>
          <p:cNvPr id="4" name="Footer Placeholder 3"/>
          <p:cNvSpPr>
            <a:spLocks noGrp="1"/>
          </p:cNvSpPr>
          <p:nvPr>
            <p:ph type="ftr" sz="quarter" idx="2"/>
          </p:nvPr>
        </p:nvSpPr>
        <p:spPr>
          <a:xfrm>
            <a:off x="0" y="8823935"/>
            <a:ext cx="3035088" cy="464503"/>
          </a:xfrm>
          <a:prstGeom prst="rect">
            <a:avLst/>
          </a:prstGeom>
        </p:spPr>
        <p:txBody>
          <a:bodyPr vert="horz" lIns="93104" tIns="46552" rIns="93104" bIns="46552" rtlCol="0" anchor="b"/>
          <a:lstStyle>
            <a:lvl1pPr algn="l">
              <a:defRPr sz="1200"/>
            </a:lvl1pPr>
          </a:lstStyle>
          <a:p>
            <a:endParaRPr lang="en-US"/>
          </a:p>
        </p:txBody>
      </p:sp>
      <p:sp>
        <p:nvSpPr>
          <p:cNvPr id="5" name="Slide Number Placeholder 4"/>
          <p:cNvSpPr>
            <a:spLocks noGrp="1"/>
          </p:cNvSpPr>
          <p:nvPr>
            <p:ph type="sldNum" sz="quarter" idx="3"/>
          </p:nvPr>
        </p:nvSpPr>
        <p:spPr>
          <a:xfrm>
            <a:off x="3967341" y="8823935"/>
            <a:ext cx="3035088" cy="464503"/>
          </a:xfrm>
          <a:prstGeom prst="rect">
            <a:avLst/>
          </a:prstGeom>
        </p:spPr>
        <p:txBody>
          <a:bodyPr vert="horz" lIns="93104" tIns="46552" rIns="93104" bIns="46552" rtlCol="0" anchor="b"/>
          <a:lstStyle>
            <a:lvl1pPr algn="r">
              <a:defRPr sz="1200"/>
            </a:lvl1pPr>
          </a:lstStyle>
          <a:p>
            <a:fld id="{9F727B98-D916-41AB-98E3-F9BD89FDACBB}"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2B0F796-2D6A-475F-A5EF-D454C5AC1ACB}" type="datetimeFigureOut">
              <a:rPr lang="en-US" smtClean="0"/>
              <a:pPr/>
              <a:t>11/9/2015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C28D75-D20E-4222-9564-57C23566884C}" type="slidenum">
              <a:rPr lang="en-US" smtClean="0"/>
              <a:pPr/>
              <a:t>‹#›</a:t>
            </a:fld>
            <a:endParaRPr lang="en-US"/>
          </a:p>
        </p:txBody>
      </p:sp>
    </p:spTree>
    <p:extLst>
      <p:ext uri="{BB962C8B-B14F-4D97-AF65-F5344CB8AC3E}">
        <p14:creationId xmlns:p14="http://schemas.microsoft.com/office/powerpoint/2010/main" xmlns="" val="8846302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2B0F796-2D6A-475F-A5EF-D454C5AC1ACB}" type="datetimeFigureOut">
              <a:rPr lang="en-US" smtClean="0"/>
              <a:pPr/>
              <a:t>11/9/2015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C28D75-D20E-4222-9564-57C23566884C}" type="slidenum">
              <a:rPr lang="en-US" smtClean="0"/>
              <a:pPr/>
              <a:t>‹#›</a:t>
            </a:fld>
            <a:endParaRPr lang="en-US"/>
          </a:p>
        </p:txBody>
      </p:sp>
    </p:spTree>
    <p:extLst>
      <p:ext uri="{BB962C8B-B14F-4D97-AF65-F5344CB8AC3E}">
        <p14:creationId xmlns:p14="http://schemas.microsoft.com/office/powerpoint/2010/main" xmlns="" val="34587360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2B0F796-2D6A-475F-A5EF-D454C5AC1ACB}" type="datetimeFigureOut">
              <a:rPr lang="en-US" smtClean="0"/>
              <a:pPr/>
              <a:t>11/9/2015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C28D75-D20E-4222-9564-57C23566884C}" type="slidenum">
              <a:rPr lang="en-US" smtClean="0"/>
              <a:pPr/>
              <a:t>‹#›</a:t>
            </a:fld>
            <a:endParaRPr lang="en-US"/>
          </a:p>
        </p:txBody>
      </p:sp>
    </p:spTree>
    <p:extLst>
      <p:ext uri="{BB962C8B-B14F-4D97-AF65-F5344CB8AC3E}">
        <p14:creationId xmlns:p14="http://schemas.microsoft.com/office/powerpoint/2010/main" xmlns="" val="3622326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2B0F796-2D6A-475F-A5EF-D454C5AC1ACB}" type="datetimeFigureOut">
              <a:rPr lang="en-US" smtClean="0"/>
              <a:pPr/>
              <a:t>11/9/2015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C28D75-D20E-4222-9564-57C23566884C}" type="slidenum">
              <a:rPr lang="en-US" smtClean="0"/>
              <a:pPr/>
              <a:t>‹#›</a:t>
            </a:fld>
            <a:endParaRPr lang="en-US"/>
          </a:p>
        </p:txBody>
      </p:sp>
    </p:spTree>
    <p:extLst>
      <p:ext uri="{BB962C8B-B14F-4D97-AF65-F5344CB8AC3E}">
        <p14:creationId xmlns:p14="http://schemas.microsoft.com/office/powerpoint/2010/main" xmlns="" val="22685925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2B0F796-2D6A-475F-A5EF-D454C5AC1ACB}" type="datetimeFigureOut">
              <a:rPr lang="en-US" smtClean="0"/>
              <a:pPr/>
              <a:t>11/9/2015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C28D75-D20E-4222-9564-57C23566884C}" type="slidenum">
              <a:rPr lang="en-US" smtClean="0"/>
              <a:pPr/>
              <a:t>‹#›</a:t>
            </a:fld>
            <a:endParaRPr lang="en-US"/>
          </a:p>
        </p:txBody>
      </p:sp>
    </p:spTree>
    <p:extLst>
      <p:ext uri="{BB962C8B-B14F-4D97-AF65-F5344CB8AC3E}">
        <p14:creationId xmlns:p14="http://schemas.microsoft.com/office/powerpoint/2010/main" xmlns="" val="34126727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2B0F796-2D6A-475F-A5EF-D454C5AC1ACB}" type="datetimeFigureOut">
              <a:rPr lang="en-US" smtClean="0"/>
              <a:pPr/>
              <a:t>11/9/2015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DC28D75-D20E-4222-9564-57C23566884C}" type="slidenum">
              <a:rPr lang="en-US" smtClean="0"/>
              <a:pPr/>
              <a:t>‹#›</a:t>
            </a:fld>
            <a:endParaRPr lang="en-US"/>
          </a:p>
        </p:txBody>
      </p:sp>
    </p:spTree>
    <p:extLst>
      <p:ext uri="{BB962C8B-B14F-4D97-AF65-F5344CB8AC3E}">
        <p14:creationId xmlns:p14="http://schemas.microsoft.com/office/powerpoint/2010/main" xmlns="" val="21136966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2B0F796-2D6A-475F-A5EF-D454C5AC1ACB}" type="datetimeFigureOut">
              <a:rPr lang="en-US" smtClean="0"/>
              <a:pPr/>
              <a:t>11/9/2015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DC28D75-D20E-4222-9564-57C23566884C}" type="slidenum">
              <a:rPr lang="en-US" smtClean="0"/>
              <a:pPr/>
              <a:t>‹#›</a:t>
            </a:fld>
            <a:endParaRPr lang="en-US"/>
          </a:p>
        </p:txBody>
      </p:sp>
    </p:spTree>
    <p:extLst>
      <p:ext uri="{BB962C8B-B14F-4D97-AF65-F5344CB8AC3E}">
        <p14:creationId xmlns:p14="http://schemas.microsoft.com/office/powerpoint/2010/main" xmlns="" val="28554561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2B0F796-2D6A-475F-A5EF-D454C5AC1ACB}" type="datetimeFigureOut">
              <a:rPr lang="en-US" smtClean="0"/>
              <a:pPr/>
              <a:t>11/9/2015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DC28D75-D20E-4222-9564-57C23566884C}" type="slidenum">
              <a:rPr lang="en-US" smtClean="0"/>
              <a:pPr/>
              <a:t>‹#›</a:t>
            </a:fld>
            <a:endParaRPr lang="en-US"/>
          </a:p>
        </p:txBody>
      </p:sp>
    </p:spTree>
    <p:extLst>
      <p:ext uri="{BB962C8B-B14F-4D97-AF65-F5344CB8AC3E}">
        <p14:creationId xmlns:p14="http://schemas.microsoft.com/office/powerpoint/2010/main" xmlns="" val="19433346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2B0F796-2D6A-475F-A5EF-D454C5AC1ACB}" type="datetimeFigureOut">
              <a:rPr lang="en-US" smtClean="0"/>
              <a:pPr/>
              <a:t>11/9/2015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DC28D75-D20E-4222-9564-57C23566884C}" type="slidenum">
              <a:rPr lang="en-US" smtClean="0"/>
              <a:pPr/>
              <a:t>‹#›</a:t>
            </a:fld>
            <a:endParaRPr lang="en-US"/>
          </a:p>
        </p:txBody>
      </p:sp>
    </p:spTree>
    <p:extLst>
      <p:ext uri="{BB962C8B-B14F-4D97-AF65-F5344CB8AC3E}">
        <p14:creationId xmlns:p14="http://schemas.microsoft.com/office/powerpoint/2010/main" xmlns="" val="35070016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2B0F796-2D6A-475F-A5EF-D454C5AC1ACB}" type="datetimeFigureOut">
              <a:rPr lang="en-US" smtClean="0"/>
              <a:pPr/>
              <a:t>11/9/2015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DC28D75-D20E-4222-9564-57C23566884C}" type="slidenum">
              <a:rPr lang="en-US" smtClean="0"/>
              <a:pPr/>
              <a:t>‹#›</a:t>
            </a:fld>
            <a:endParaRPr lang="en-US"/>
          </a:p>
        </p:txBody>
      </p:sp>
    </p:spTree>
    <p:extLst>
      <p:ext uri="{BB962C8B-B14F-4D97-AF65-F5344CB8AC3E}">
        <p14:creationId xmlns:p14="http://schemas.microsoft.com/office/powerpoint/2010/main" xmlns="" val="2029109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2B0F796-2D6A-475F-A5EF-D454C5AC1ACB}" type="datetimeFigureOut">
              <a:rPr lang="en-US" smtClean="0"/>
              <a:pPr/>
              <a:t>11/9/2015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DC28D75-D20E-4222-9564-57C23566884C}" type="slidenum">
              <a:rPr lang="en-US" smtClean="0"/>
              <a:pPr/>
              <a:t>‹#›</a:t>
            </a:fld>
            <a:endParaRPr lang="en-US"/>
          </a:p>
        </p:txBody>
      </p:sp>
    </p:spTree>
    <p:extLst>
      <p:ext uri="{BB962C8B-B14F-4D97-AF65-F5344CB8AC3E}">
        <p14:creationId xmlns:p14="http://schemas.microsoft.com/office/powerpoint/2010/main" xmlns="" val="8953810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B0F796-2D6A-475F-A5EF-D454C5AC1ACB}" type="datetimeFigureOut">
              <a:rPr lang="en-US" smtClean="0"/>
              <a:pPr/>
              <a:t>11/9/2015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C28D75-D20E-4222-9564-57C23566884C}" type="slidenum">
              <a:rPr lang="en-US" smtClean="0"/>
              <a:pPr/>
              <a:t>‹#›</a:t>
            </a:fld>
            <a:endParaRPr lang="en-US"/>
          </a:p>
        </p:txBody>
      </p:sp>
    </p:spTree>
    <p:extLst>
      <p:ext uri="{BB962C8B-B14F-4D97-AF65-F5344CB8AC3E}">
        <p14:creationId xmlns:p14="http://schemas.microsoft.com/office/powerpoint/2010/main" xmlns="" val="42065916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Office_PowerPoint_Slide1.sld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youtube.com/watch?v=93EFpsZs3d4" TargetMode="External"/><Relationship Id="rId2" Type="http://schemas.openxmlformats.org/officeDocument/2006/relationships/hyperlink" Target="https://www.youtube.com/watch?v=Jk7JQxTDhdM" TargetMode="Externa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Oybdr9rzMKM" TargetMode="External"/><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www.youtube.com/watch?v=2DoxBG5zdx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The Early 1990s Perspective</a:t>
            </a:r>
            <a:endParaRPr lang="en-US" dirty="0"/>
          </a:p>
        </p:txBody>
      </p:sp>
      <p:sp>
        <p:nvSpPr>
          <p:cNvPr id="3" name="Subtitle 2"/>
          <p:cNvSpPr>
            <a:spLocks noGrp="1"/>
          </p:cNvSpPr>
          <p:nvPr>
            <p:ph type="subTitle" idx="1"/>
          </p:nvPr>
        </p:nvSpPr>
        <p:spPr/>
        <p:txBody>
          <a:bodyPr/>
          <a:lstStyle/>
          <a:p>
            <a:r>
              <a:rPr lang="en-US" smtClean="0"/>
              <a:t>Reading Directions</a:t>
            </a:r>
            <a:endParaRPr lang="en-US"/>
          </a:p>
        </p:txBody>
      </p:sp>
    </p:spTree>
    <p:extLst>
      <p:ext uri="{BB962C8B-B14F-4D97-AF65-F5344CB8AC3E}">
        <p14:creationId xmlns:p14="http://schemas.microsoft.com/office/powerpoint/2010/main" xmlns="" val="299597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2769" name="Object 1"/>
          <p:cNvGraphicFramePr>
            <a:graphicFrameLocks noChangeAspect="1"/>
          </p:cNvGraphicFramePr>
          <p:nvPr/>
        </p:nvGraphicFramePr>
        <p:xfrm>
          <a:off x="1905000" y="0"/>
          <a:ext cx="5629275" cy="1438275"/>
        </p:xfrm>
        <a:graphic>
          <a:graphicData uri="http://schemas.openxmlformats.org/presentationml/2006/ole">
            <p:oleObj spid="_x0000_s32769" name="Slide" r:id="rId3" imgW="4570603" imgH="3427427" progId="PowerPoint.Slide.12">
              <p:embed/>
            </p:oleObj>
          </a:graphicData>
        </a:graphic>
      </p:graphicFrame>
      <p:sp>
        <p:nvSpPr>
          <p:cNvPr id="6" name="TextBox 5"/>
          <p:cNvSpPr txBox="1"/>
          <p:nvPr/>
        </p:nvSpPr>
        <p:spPr>
          <a:xfrm>
            <a:off x="1219200" y="1981200"/>
            <a:ext cx="7010400" cy="369332"/>
          </a:xfrm>
          <a:prstGeom prst="rect">
            <a:avLst/>
          </a:prstGeom>
          <a:noFill/>
        </p:spPr>
        <p:txBody>
          <a:bodyPr wrap="square" rtlCol="0">
            <a:spAutoFit/>
          </a:bodyPr>
          <a:lstStyle/>
          <a:p>
            <a:r>
              <a:rPr lang="en-US" dirty="0" smtClean="0"/>
              <a:t>Compare what you decided to the actual outcome regarding sanctions</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Issue 2 Israeli Palestinian Issue</a:t>
            </a:r>
            <a:endParaRPr lang="en-US" dirty="0"/>
          </a:p>
        </p:txBody>
      </p:sp>
      <p:pic>
        <p:nvPicPr>
          <p:cNvPr id="7170" name="Picture 2" descr="https://mendedheart2013.files.wordpress.com/2013/05/skeleton-key2.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057773" y="2209800"/>
            <a:ext cx="3043113" cy="319087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11719423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38200" y="0"/>
            <a:ext cx="7315200" cy="7848302"/>
          </a:xfrm>
          <a:prstGeom prst="rect">
            <a:avLst/>
          </a:prstGeom>
        </p:spPr>
        <p:txBody>
          <a:bodyPr wrap="square">
            <a:spAutoFit/>
          </a:bodyPr>
          <a:lstStyle/>
          <a:p>
            <a:r>
              <a:rPr lang="en-US" sz="2800" dirty="0"/>
              <a:t>Both sides agreed that a Palestinian Authority (PA) would be established and assume governing responsibilities in the West Bank and Gaza Strip over a five-year period. Then, permanent status talks on the issues of borders, refugees, and Jerusalem would be held. While President Bill Clinton’s administration played a limited role in bringing the Oslo Accord into being, it would invest vast amounts of time and resources in order to help Israel and the Palestinians implement the agreement. By the time Clinton left office, however, the peace process had run aground, and a new round of Israeli-Palestinian violence had begun</a:t>
            </a:r>
            <a:r>
              <a:rPr lang="en-US" sz="2800" dirty="0" smtClean="0"/>
              <a:t>.</a:t>
            </a:r>
          </a:p>
          <a:p>
            <a:r>
              <a:rPr lang="en-US" sz="2800" dirty="0" smtClean="0">
                <a:solidFill>
                  <a:srgbClr val="FF0000"/>
                </a:solidFill>
              </a:rPr>
              <a:t>How do you think Bin Laden and like minded people think about the Oslo Accords?</a:t>
            </a:r>
          </a:p>
          <a:p>
            <a:endParaRPr lang="en-US" sz="2800" dirty="0" smtClean="0"/>
          </a:p>
          <a:p>
            <a:endParaRPr lang="en-US" sz="2800" dirty="0"/>
          </a:p>
        </p:txBody>
      </p:sp>
    </p:spTree>
    <p:extLst>
      <p:ext uri="{BB962C8B-B14F-4D97-AF65-F5344CB8AC3E}">
        <p14:creationId xmlns:p14="http://schemas.microsoft.com/office/powerpoint/2010/main" xmlns="" val="195060064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639762"/>
          </a:xfrm>
        </p:spPr>
        <p:txBody>
          <a:bodyPr>
            <a:normAutofit fontScale="90000"/>
          </a:bodyPr>
          <a:lstStyle/>
          <a:p>
            <a:r>
              <a:rPr lang="en-US" dirty="0" smtClean="0"/>
              <a:t>Oslo Accords September 1933</a:t>
            </a:r>
            <a:endParaRPr lang="en-US" dirty="0"/>
          </a:p>
        </p:txBody>
      </p:sp>
      <p:sp>
        <p:nvSpPr>
          <p:cNvPr id="3" name="Content Placeholder 2"/>
          <p:cNvSpPr>
            <a:spLocks noGrp="1"/>
          </p:cNvSpPr>
          <p:nvPr>
            <p:ph idx="1"/>
          </p:nvPr>
        </p:nvSpPr>
        <p:spPr>
          <a:xfrm>
            <a:off x="304800" y="685800"/>
            <a:ext cx="8839200" cy="2286000"/>
          </a:xfrm>
        </p:spPr>
        <p:txBody>
          <a:bodyPr>
            <a:normAutofit lnSpcReduction="10000"/>
          </a:bodyPr>
          <a:lstStyle/>
          <a:p>
            <a:pPr marL="0" indent="0">
              <a:buNone/>
            </a:pPr>
            <a:r>
              <a:rPr lang="en-US" dirty="0" smtClean="0">
                <a:hlinkClick r:id="rId2"/>
              </a:rPr>
              <a:t>https://www.youtube.com/watch?v=Jk7JQxTDhdM</a:t>
            </a:r>
            <a:endParaRPr lang="en-US" dirty="0" smtClean="0"/>
          </a:p>
          <a:p>
            <a:pPr marL="0" indent="0">
              <a:buNone/>
            </a:pPr>
            <a:r>
              <a:rPr lang="en-US" dirty="0" smtClean="0"/>
              <a:t>Documentary Clip</a:t>
            </a:r>
          </a:p>
          <a:p>
            <a:pPr marL="0" indent="0">
              <a:buNone/>
            </a:pPr>
            <a:r>
              <a:rPr lang="en-US" dirty="0" smtClean="0">
                <a:hlinkClick r:id="rId3"/>
              </a:rPr>
              <a:t>https://www.youtube.com/watch?v=93EFpsZs3d4</a:t>
            </a:r>
            <a:endParaRPr lang="en-US" dirty="0" smtClean="0"/>
          </a:p>
          <a:p>
            <a:pPr marL="0" indent="0">
              <a:buNone/>
            </a:pPr>
            <a:r>
              <a:rPr lang="en-US" dirty="0" smtClean="0"/>
              <a:t>Actual Event</a:t>
            </a:r>
            <a:endParaRPr lang="en-US" dirty="0"/>
          </a:p>
        </p:txBody>
      </p:sp>
      <p:pic>
        <p:nvPicPr>
          <p:cNvPr id="8194" name="Picture 2" descr="http://newsimg.bbc.co.uk/media/images/44619000/jpg/_44619116_israel1993_512.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362200" y="3810000"/>
            <a:ext cx="4876800" cy="2743201"/>
          </a:xfrm>
          <a:prstGeom prst="rect">
            <a:avLst/>
          </a:prstGeom>
          <a:noFill/>
          <a:extLst>
            <a:ext uri="{909E8E84-426E-40DD-AFC4-6F175D3DCCD1}">
              <a14:hiddenFill xmlns:a14="http://schemas.microsoft.com/office/drawing/2010/main" xmlns="">
                <a:solidFill>
                  <a:srgbClr val="FFFFFF"/>
                </a:solidFill>
              </a14:hiddenFill>
            </a:ext>
          </a:extLst>
        </p:spPr>
      </p:pic>
      <p:sp>
        <p:nvSpPr>
          <p:cNvPr id="4" name="Rectangle 3"/>
          <p:cNvSpPr/>
          <p:nvPr/>
        </p:nvSpPr>
        <p:spPr>
          <a:xfrm>
            <a:off x="681580" y="4719935"/>
            <a:ext cx="1680620" cy="923330"/>
          </a:xfrm>
          <a:prstGeom prst="rect">
            <a:avLst/>
          </a:prstGeom>
        </p:spPr>
        <p:txBody>
          <a:bodyPr wrap="square">
            <a:spAutoFit/>
          </a:bodyPr>
          <a:lstStyle/>
          <a:p>
            <a:r>
              <a:rPr lang="it-IT" dirty="0"/>
              <a:t>Israeli Prime Minister Yitzhak Rabi</a:t>
            </a:r>
            <a:endParaRPr lang="en-US" dirty="0"/>
          </a:p>
        </p:txBody>
      </p:sp>
      <p:sp>
        <p:nvSpPr>
          <p:cNvPr id="5" name="Rectangle 4"/>
          <p:cNvSpPr/>
          <p:nvPr/>
        </p:nvSpPr>
        <p:spPr>
          <a:xfrm>
            <a:off x="7239000" y="4597455"/>
            <a:ext cx="1905000" cy="1477328"/>
          </a:xfrm>
          <a:prstGeom prst="rect">
            <a:avLst/>
          </a:prstGeom>
        </p:spPr>
        <p:txBody>
          <a:bodyPr wrap="square">
            <a:spAutoFit/>
          </a:bodyPr>
          <a:lstStyle/>
          <a:p>
            <a:r>
              <a:rPr lang="en-US" dirty="0"/>
              <a:t>Palestine Liberation Organization (PLO) Negotiator Mahmoud Abbas </a:t>
            </a:r>
          </a:p>
        </p:txBody>
      </p:sp>
    </p:spTree>
    <p:extLst>
      <p:ext uri="{BB962C8B-B14F-4D97-AF65-F5344CB8AC3E}">
        <p14:creationId xmlns:p14="http://schemas.microsoft.com/office/powerpoint/2010/main" xmlns="" val="14271842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Issue 3 Iraqi Sanctions  1991-?</a:t>
            </a:r>
            <a:endParaRPr lang="en-US" dirty="0"/>
          </a:p>
        </p:txBody>
      </p:sp>
      <p:pic>
        <p:nvPicPr>
          <p:cNvPr id="7170" name="Picture 2" descr="https://mendedheart2013.files.wordpress.com/2013/05/skeleton-key2.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057773" y="2209800"/>
            <a:ext cx="3043113" cy="319087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9548363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should the UN do to Iraq after the Persian Gulf War?</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srcRect l="4500" t="16889" r="4500" b="12889"/>
          <a:stretch>
            <a:fillRect/>
          </a:stretch>
        </p:blipFill>
        <p:spPr bwMode="auto">
          <a:xfrm>
            <a:off x="0" y="0"/>
            <a:ext cx="9128567" cy="3962400"/>
          </a:xfrm>
          <a:prstGeom prst="rect">
            <a:avLst/>
          </a:prstGeom>
          <a:noFill/>
          <a:ln w="9525">
            <a:noFill/>
            <a:miter lim="800000"/>
            <a:headEnd/>
            <a:tailEnd/>
          </a:ln>
        </p:spPr>
      </p:pic>
      <p:sp>
        <p:nvSpPr>
          <p:cNvPr id="6" name="TextBox 5"/>
          <p:cNvSpPr txBox="1"/>
          <p:nvPr/>
        </p:nvSpPr>
        <p:spPr>
          <a:xfrm>
            <a:off x="533400" y="4038601"/>
            <a:ext cx="8229600" cy="2585323"/>
          </a:xfrm>
          <a:prstGeom prst="rect">
            <a:avLst/>
          </a:prstGeom>
          <a:noFill/>
        </p:spPr>
        <p:txBody>
          <a:bodyPr wrap="square" rtlCol="0">
            <a:spAutoFit/>
          </a:bodyPr>
          <a:lstStyle/>
          <a:p>
            <a:r>
              <a:rPr lang="en-US" dirty="0" smtClean="0"/>
              <a:t>Do Now-Read your article and answer the following questions:</a:t>
            </a:r>
          </a:p>
          <a:p>
            <a:endParaRPr lang="en-US" dirty="0" smtClean="0"/>
          </a:p>
          <a:p>
            <a:pPr marL="342900" indent="-342900">
              <a:buAutoNum type="arabicPeriod"/>
            </a:pPr>
            <a:r>
              <a:rPr lang="en-US" dirty="0" smtClean="0"/>
              <a:t>What impact could your event have on US foreign policy?</a:t>
            </a:r>
          </a:p>
          <a:p>
            <a:endParaRPr lang="en-US" dirty="0" smtClean="0"/>
          </a:p>
          <a:p>
            <a:r>
              <a:rPr lang="en-US" dirty="0" smtClean="0"/>
              <a:t>2. How do you think Bin Laden could exploit the situation outlined in your article?</a:t>
            </a:r>
          </a:p>
          <a:p>
            <a:endParaRPr lang="en-US" dirty="0" smtClean="0"/>
          </a:p>
          <a:p>
            <a:endParaRPr lang="en-US" dirty="0" smtClean="0"/>
          </a:p>
          <a:p>
            <a:r>
              <a:rPr lang="en-US" dirty="0" smtClean="0"/>
              <a:t>Task: Share your article and answers with the other two people in your group then complete the guide sheet on the back throughout the Power Point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334962"/>
          </a:xfrm>
        </p:spPr>
        <p:txBody>
          <a:bodyPr>
            <a:normAutofit fontScale="90000"/>
          </a:bodyPr>
          <a:lstStyle/>
          <a:p>
            <a:r>
              <a:rPr lang="en-US" dirty="0" smtClean="0"/>
              <a:t>3 Key 1990 Issues</a:t>
            </a:r>
            <a:endParaRPr lang="en-US" dirty="0"/>
          </a:p>
        </p:txBody>
      </p:sp>
      <p:sp>
        <p:nvSpPr>
          <p:cNvPr id="4" name="Rectangle 3"/>
          <p:cNvSpPr/>
          <p:nvPr/>
        </p:nvSpPr>
        <p:spPr>
          <a:xfrm>
            <a:off x="667657" y="2819400"/>
            <a:ext cx="2057400" cy="4038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Iraq Invades Kuwait</a:t>
            </a:r>
            <a:endParaRPr lang="en-US" dirty="0"/>
          </a:p>
        </p:txBody>
      </p:sp>
      <p:sp>
        <p:nvSpPr>
          <p:cNvPr id="5" name="Rectangle 4"/>
          <p:cNvSpPr/>
          <p:nvPr/>
        </p:nvSpPr>
        <p:spPr>
          <a:xfrm>
            <a:off x="3810000" y="2819400"/>
            <a:ext cx="2057400" cy="4038600"/>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Oslo Accords or the 90s Version of the Camp David Accords</a:t>
            </a:r>
            <a:endParaRPr lang="en-US" dirty="0">
              <a:solidFill>
                <a:schemeClr val="tx1"/>
              </a:solidFill>
            </a:endParaRPr>
          </a:p>
        </p:txBody>
      </p:sp>
      <p:sp>
        <p:nvSpPr>
          <p:cNvPr id="6" name="Rectangle 5"/>
          <p:cNvSpPr/>
          <p:nvPr/>
        </p:nvSpPr>
        <p:spPr>
          <a:xfrm>
            <a:off x="6767286" y="2819400"/>
            <a:ext cx="2057400" cy="40386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Iraq Sanctions and further Bin Laden Outrage</a:t>
            </a:r>
            <a:endParaRPr lang="en-US" dirty="0"/>
          </a:p>
        </p:txBody>
      </p:sp>
      <p:pic>
        <p:nvPicPr>
          <p:cNvPr id="4098" name="Picture 2" descr="http://news.bbcimg.co.uk/media/images/49360000/jpg/_49360846_iraqoilreserves.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22918" y="1066800"/>
            <a:ext cx="2895600" cy="1628776"/>
          </a:xfrm>
          <a:prstGeom prst="rect">
            <a:avLst/>
          </a:prstGeom>
          <a:noFill/>
          <a:extLst>
            <a:ext uri="{909E8E84-426E-40DD-AFC4-6F175D3DCCD1}">
              <a14:hiddenFill xmlns:a14="http://schemas.microsoft.com/office/drawing/2010/main" xmlns="">
                <a:solidFill>
                  <a:srgbClr val="FFFFFF"/>
                </a:solidFill>
              </a14:hiddenFill>
            </a:ext>
          </a:extLst>
        </p:spPr>
      </p:pic>
      <p:pic>
        <p:nvPicPr>
          <p:cNvPr id="4100" name="Picture 4" descr="http://upload.wikimedia.org/wikipedia/commons/f/f2/Bill_Clinton,_Yitzhak_Rabin,_Yasser_Arafat_at_the_White_House_1993-09-13.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276600" y="738188"/>
            <a:ext cx="2867025" cy="195738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0084116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Issue 1 Iraq</a:t>
            </a:r>
            <a:endParaRPr lang="en-US" dirty="0"/>
          </a:p>
        </p:txBody>
      </p:sp>
      <p:pic>
        <p:nvPicPr>
          <p:cNvPr id="7170" name="Picture 2" descr="https://mendedheart2013.files.wordpress.com/2013/05/skeleton-key2.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057773" y="2209800"/>
            <a:ext cx="3043113" cy="319087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8421247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2" cstate="print"/>
          <a:srcRect/>
          <a:stretch>
            <a:fillRect/>
          </a:stretch>
        </p:blipFill>
        <p:spPr bwMode="auto">
          <a:xfrm>
            <a:off x="5257800" y="1676400"/>
            <a:ext cx="2913889" cy="3557588"/>
          </a:xfrm>
          <a:prstGeom prst="rect">
            <a:avLst/>
          </a:prstGeom>
          <a:noFill/>
          <a:ln w="9525">
            <a:noFill/>
            <a:miter lim="800000"/>
            <a:headEnd/>
            <a:tailEnd/>
          </a:ln>
        </p:spPr>
      </p:pic>
      <p:cxnSp>
        <p:nvCxnSpPr>
          <p:cNvPr id="7" name="Straight Arrow Connector 6"/>
          <p:cNvCxnSpPr/>
          <p:nvPr/>
        </p:nvCxnSpPr>
        <p:spPr>
          <a:xfrm>
            <a:off x="5791200" y="2690091"/>
            <a:ext cx="685800" cy="381000"/>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67562" y="1108608"/>
            <a:ext cx="2971800" cy="492443"/>
          </a:xfrm>
          <a:prstGeom prst="rect">
            <a:avLst/>
          </a:prstGeom>
          <a:noFill/>
        </p:spPr>
        <p:txBody>
          <a:bodyPr wrap="square" rtlCol="0">
            <a:spAutoFit/>
          </a:bodyPr>
          <a:lstStyle/>
          <a:p>
            <a:r>
              <a:rPr lang="en-US" dirty="0" smtClean="0"/>
              <a:t>Iraq invades Kuwait early 90s</a:t>
            </a:r>
          </a:p>
          <a:p>
            <a:r>
              <a:rPr lang="en-US" sz="800" dirty="0" smtClean="0">
                <a:hlinkClick r:id="rId3"/>
              </a:rPr>
              <a:t>https://www.youtube.com/watch?v=Oybdr9rzMKM</a:t>
            </a:r>
            <a:endParaRPr lang="en-US" sz="800" dirty="0"/>
          </a:p>
        </p:txBody>
      </p:sp>
      <p:pic>
        <p:nvPicPr>
          <p:cNvPr id="1026" name="Picture 2" descr="http://i.alalam.ir/news/Image/Inner-Media/2015/02/04/alalam_635586688701601451_25f_4x3.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466850" y="3733800"/>
            <a:ext cx="1809750" cy="238125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Rounded Rectangular Callout 4"/>
          <p:cNvSpPr/>
          <p:nvPr/>
        </p:nvSpPr>
        <p:spPr>
          <a:xfrm>
            <a:off x="3276600" y="1828800"/>
            <a:ext cx="1752600" cy="2362200"/>
          </a:xfrm>
          <a:prstGeom prst="wedgeRoundRectCallout">
            <a:avLst>
              <a:gd name="adj1" fmla="val 88785"/>
              <a:gd name="adj2" fmla="val 48815"/>
              <a:gd name="adj3" fmla="val 16667"/>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Will Iraq attack us also? </a:t>
            </a:r>
            <a:endParaRPr lang="en-US" dirty="0"/>
          </a:p>
        </p:txBody>
      </p:sp>
      <p:sp>
        <p:nvSpPr>
          <p:cNvPr id="6" name="Rounded Rectangular Callout 5"/>
          <p:cNvSpPr/>
          <p:nvPr/>
        </p:nvSpPr>
        <p:spPr>
          <a:xfrm>
            <a:off x="76200" y="1108608"/>
            <a:ext cx="1905000" cy="2167992"/>
          </a:xfrm>
          <a:prstGeom prst="wedgeRoundRectCallout">
            <a:avLst>
              <a:gd name="adj1" fmla="val 46561"/>
              <a:gd name="adj2" fmla="val 11703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If Iraq does, Muslims should defend Saudi Arabia! How dare you let Christians fight our war?</a:t>
            </a:r>
            <a:endParaRPr lang="en-US" dirty="0"/>
          </a:p>
        </p:txBody>
      </p:sp>
    </p:spTree>
    <p:extLst>
      <p:ext uri="{BB962C8B-B14F-4D97-AF65-F5344CB8AC3E}">
        <p14:creationId xmlns:p14="http://schemas.microsoft.com/office/powerpoint/2010/main" xmlns="" val="36347211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Scenarios-Develop a Plan</a:t>
            </a:r>
            <a:endParaRPr lang="en-US" dirty="0"/>
          </a:p>
        </p:txBody>
      </p:sp>
      <p:sp>
        <p:nvSpPr>
          <p:cNvPr id="3" name="Content Placeholder 2"/>
          <p:cNvSpPr>
            <a:spLocks noGrp="1"/>
          </p:cNvSpPr>
          <p:nvPr>
            <p:ph idx="1"/>
          </p:nvPr>
        </p:nvSpPr>
        <p:spPr>
          <a:xfrm>
            <a:off x="457200" y="1676400"/>
            <a:ext cx="1981200" cy="4800600"/>
          </a:xfrm>
        </p:spPr>
        <p:txBody>
          <a:bodyPr/>
          <a:lstStyle/>
          <a:p>
            <a:pPr marL="0" indent="0">
              <a:buNone/>
            </a:pPr>
            <a:r>
              <a:rPr lang="en-US" dirty="0" smtClean="0"/>
              <a:t>What should the UN do? </a:t>
            </a:r>
            <a:endParaRPr lang="en-US" dirty="0"/>
          </a:p>
        </p:txBody>
      </p:sp>
      <p:sp>
        <p:nvSpPr>
          <p:cNvPr id="4" name="Content Placeholder 2"/>
          <p:cNvSpPr txBox="1">
            <a:spLocks/>
          </p:cNvSpPr>
          <p:nvPr/>
        </p:nvSpPr>
        <p:spPr>
          <a:xfrm>
            <a:off x="3733800" y="1714500"/>
            <a:ext cx="1981200" cy="4800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dirty="0" smtClean="0"/>
              <a:t>What should the US do? </a:t>
            </a:r>
            <a:endParaRPr lang="en-US" dirty="0"/>
          </a:p>
        </p:txBody>
      </p:sp>
      <p:sp>
        <p:nvSpPr>
          <p:cNvPr id="5" name="Content Placeholder 2"/>
          <p:cNvSpPr txBox="1">
            <a:spLocks/>
          </p:cNvSpPr>
          <p:nvPr/>
        </p:nvSpPr>
        <p:spPr>
          <a:xfrm>
            <a:off x="6858000" y="1676400"/>
            <a:ext cx="1981200" cy="4800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dirty="0" smtClean="0"/>
              <a:t>What should Bin Laden do? </a:t>
            </a:r>
            <a:endParaRPr lang="en-US" dirty="0"/>
          </a:p>
        </p:txBody>
      </p:sp>
      <p:pic>
        <p:nvPicPr>
          <p:cNvPr id="6146" name="Picture 2" descr="http://i.ndtvimg.com/mt/2014-11/united_nations_logo36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4152900"/>
            <a:ext cx="2362200" cy="1771651"/>
          </a:xfrm>
          <a:prstGeom prst="rect">
            <a:avLst/>
          </a:prstGeom>
          <a:noFill/>
          <a:extLst>
            <a:ext uri="{909E8E84-426E-40DD-AFC4-6F175D3DCCD1}">
              <a14:hiddenFill xmlns:a14="http://schemas.microsoft.com/office/drawing/2010/main" xmlns="">
                <a:solidFill>
                  <a:srgbClr val="FFFFFF"/>
                </a:solidFill>
              </a14:hiddenFill>
            </a:ext>
          </a:extLst>
        </p:spPr>
      </p:pic>
      <p:pic>
        <p:nvPicPr>
          <p:cNvPr id="6148" name="Picture 4" descr="http://cdn2.bigcommerce.com/n-nr1m3w/t79dofd/product_images/uploaded_images/us-flag-backlit.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3352800" y="4340550"/>
            <a:ext cx="1865815" cy="1396349"/>
          </a:xfrm>
          <a:prstGeom prst="rect">
            <a:avLst/>
          </a:prstGeom>
          <a:noFill/>
          <a:extLst>
            <a:ext uri="{909E8E84-426E-40DD-AFC4-6F175D3DCCD1}">
              <a14:hiddenFill xmlns:a14="http://schemas.microsoft.com/office/drawing/2010/main" xmlns="">
                <a:solidFill>
                  <a:srgbClr val="FFFFFF"/>
                </a:solidFill>
              </a14:hiddenFill>
            </a:ext>
          </a:extLst>
        </p:spPr>
      </p:pic>
      <p:pic>
        <p:nvPicPr>
          <p:cNvPr id="15362" name="Picture 2" descr="http://www.pbs.org/wgbh/pages/frontline/art/story/400/20110502binladen.jpg"/>
          <p:cNvPicPr>
            <a:picLocks noChangeAspect="1" noChangeArrowheads="1"/>
          </p:cNvPicPr>
          <p:nvPr/>
        </p:nvPicPr>
        <p:blipFill>
          <a:blip r:embed="rId4" cstate="print"/>
          <a:srcRect/>
          <a:stretch>
            <a:fillRect/>
          </a:stretch>
        </p:blipFill>
        <p:spPr bwMode="auto">
          <a:xfrm>
            <a:off x="6705600" y="4419600"/>
            <a:ext cx="2438400" cy="1524000"/>
          </a:xfrm>
          <a:prstGeom prst="rect">
            <a:avLst/>
          </a:prstGeom>
          <a:noFill/>
        </p:spPr>
      </p:pic>
    </p:spTree>
    <p:extLst>
      <p:ext uri="{BB962C8B-B14F-4D97-AF65-F5344CB8AC3E}">
        <p14:creationId xmlns:p14="http://schemas.microsoft.com/office/powerpoint/2010/main" xmlns="" val="25777054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334962"/>
          </a:xfrm>
        </p:spPr>
        <p:txBody>
          <a:bodyPr>
            <a:noAutofit/>
          </a:bodyPr>
          <a:lstStyle/>
          <a:p>
            <a:r>
              <a:rPr lang="en-US" sz="2800" dirty="0" smtClean="0"/>
              <a:t>UN Resolutions after the Invasion (Aug 2, 1990)</a:t>
            </a:r>
            <a:endParaRPr lang="en-US" sz="2800" dirty="0"/>
          </a:p>
        </p:txBody>
      </p:sp>
      <p:pic>
        <p:nvPicPr>
          <p:cNvPr id="8"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20312" t="50000" r="53542" b="27083"/>
          <a:stretch/>
        </p:blipFill>
        <p:spPr bwMode="auto">
          <a:xfrm>
            <a:off x="152400" y="762000"/>
            <a:ext cx="4129520" cy="28956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2051" name="Picture 3"/>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0391" t="32226" r="52656" b="22363"/>
          <a:stretch/>
        </p:blipFill>
        <p:spPr bwMode="auto">
          <a:xfrm>
            <a:off x="4648200" y="1143000"/>
            <a:ext cx="4038600" cy="544333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4372692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rotWithShape="1">
          <a:blip r:embed="rId2" cstate="print">
            <a:extLst>
              <a:ext uri="{28A0092B-C50C-407E-A947-70E740481C1C}">
                <a14:useLocalDpi xmlns:a14="http://schemas.microsoft.com/office/drawing/2010/main" xmlns="" val="0"/>
              </a:ext>
            </a:extLst>
          </a:blip>
          <a:srcRect t="35833" r="1619" b="23690"/>
          <a:stretch/>
        </p:blipFill>
        <p:spPr bwMode="auto">
          <a:xfrm>
            <a:off x="-14013" y="304800"/>
            <a:ext cx="9158013" cy="5410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7" name="Right Arrow 6"/>
          <p:cNvSpPr/>
          <p:nvPr/>
        </p:nvSpPr>
        <p:spPr>
          <a:xfrm rot="17973573">
            <a:off x="5926032" y="4819157"/>
            <a:ext cx="2057400"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19597003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Kuwaiti Oil</a:t>
            </a:r>
            <a:br>
              <a:rPr lang="en-US" dirty="0" smtClean="0"/>
            </a:br>
            <a:r>
              <a:rPr lang="en-US" dirty="0" smtClean="0">
                <a:hlinkClick r:id="rId2"/>
              </a:rPr>
              <a:t>https://www.youtube.com/watch?v=2DoxBG5zdxg</a:t>
            </a:r>
            <a:endParaRPr lang="en-US" dirty="0"/>
          </a:p>
        </p:txBody>
      </p:sp>
    </p:spTree>
    <p:extLst>
      <p:ext uri="{BB962C8B-B14F-4D97-AF65-F5344CB8AC3E}">
        <p14:creationId xmlns:p14="http://schemas.microsoft.com/office/powerpoint/2010/main" xmlns="" val="160659265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203</TotalTime>
  <Words>359</Words>
  <Application>Microsoft Office PowerPoint</Application>
  <PresentationFormat>On-screen Show (4:3)</PresentationFormat>
  <Paragraphs>38</Paragraphs>
  <Slides>15</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15</vt:i4>
      </vt:variant>
    </vt:vector>
  </HeadingPairs>
  <TitlesOfParts>
    <vt:vector size="17" baseType="lpstr">
      <vt:lpstr>Office Theme</vt:lpstr>
      <vt:lpstr>Slide</vt:lpstr>
      <vt:lpstr>The Early 1990s Perspective</vt:lpstr>
      <vt:lpstr>Slide 2</vt:lpstr>
      <vt:lpstr>3 Key 1990 Issues</vt:lpstr>
      <vt:lpstr>Key Issue 1 Iraq</vt:lpstr>
      <vt:lpstr>Slide 5</vt:lpstr>
      <vt:lpstr>Scenarios-Develop a Plan</vt:lpstr>
      <vt:lpstr>UN Resolutions after the Invasion (Aug 2, 1990)</vt:lpstr>
      <vt:lpstr>Slide 8</vt:lpstr>
      <vt:lpstr>Kuwaiti Oil https://www.youtube.com/watch?v=2DoxBG5zdxg</vt:lpstr>
      <vt:lpstr>Slide 10</vt:lpstr>
      <vt:lpstr>Key Issue 2 Israeli Palestinian Issue</vt:lpstr>
      <vt:lpstr>Slide 12</vt:lpstr>
      <vt:lpstr>Oslo Accords September 1933</vt:lpstr>
      <vt:lpstr>Key Issue 3 Iraqi Sanctions  1991-?</vt:lpstr>
      <vt:lpstr>What should the UN do to Iraq after the Persian Gulf War?</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Early 1990s Perspective</dc:title>
  <dc:creator>Ramon Quinones</dc:creator>
  <cp:lastModifiedBy>006435</cp:lastModifiedBy>
  <cp:revision>20</cp:revision>
  <dcterms:created xsi:type="dcterms:W3CDTF">2015-03-03T17:14:52Z</dcterms:created>
  <dcterms:modified xsi:type="dcterms:W3CDTF">2015-11-09T14:15:25Z</dcterms:modified>
</cp:coreProperties>
</file>